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2" r:id="rId3"/>
    <p:sldId id="259" r:id="rId4"/>
    <p:sldId id="260" r:id="rId5"/>
    <p:sldId id="261" r:id="rId6"/>
    <p:sldId id="262" r:id="rId7"/>
    <p:sldId id="270" r:id="rId8"/>
    <p:sldId id="265" r:id="rId9"/>
    <p:sldId id="266" r:id="rId10"/>
    <p:sldId id="267" r:id="rId11"/>
    <p:sldId id="271" r:id="rId12"/>
    <p:sldId id="264" r:id="rId13"/>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7"/>
    <p:restoredTop sz="76941" autoAdjust="0"/>
  </p:normalViewPr>
  <p:slideViewPr>
    <p:cSldViewPr snapToGrid="0" snapToObjects="1">
      <p:cViewPr varScale="1">
        <p:scale>
          <a:sx n="117" d="100"/>
          <a:sy n="117" d="100"/>
        </p:scale>
        <p:origin x="237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16D3-644B-4824-B0BA-6B8D3FE39BB8}" type="datetimeFigureOut">
              <a:rPr lang="zh-CN" altLang="en-US" smtClean="0"/>
              <a:t>2018/2/5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8101C-7D8A-480B-82A9-CFD52FE1B141}" type="slidenum">
              <a:rPr lang="zh-CN" altLang="en-US" smtClean="0"/>
              <a:t>‹#›</a:t>
            </a:fld>
            <a:endParaRPr lang="zh-CN" altLang="en-US"/>
          </a:p>
        </p:txBody>
      </p:sp>
    </p:spTree>
    <p:extLst>
      <p:ext uri="{BB962C8B-B14F-4D97-AF65-F5344CB8AC3E}">
        <p14:creationId xmlns:p14="http://schemas.microsoft.com/office/powerpoint/2010/main" val="35326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1</a:t>
            </a:fld>
            <a:endParaRPr lang="zh-CN" altLang="en-US"/>
          </a:p>
        </p:txBody>
      </p:sp>
    </p:spTree>
    <p:extLst>
      <p:ext uri="{BB962C8B-B14F-4D97-AF65-F5344CB8AC3E}">
        <p14:creationId xmlns:p14="http://schemas.microsoft.com/office/powerpoint/2010/main" val="229282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10</a:t>
            </a:fld>
            <a:endParaRPr lang="zh-CN" altLang="en-US"/>
          </a:p>
        </p:txBody>
      </p:sp>
    </p:spTree>
    <p:extLst>
      <p:ext uri="{BB962C8B-B14F-4D97-AF65-F5344CB8AC3E}">
        <p14:creationId xmlns:p14="http://schemas.microsoft.com/office/powerpoint/2010/main" val="304446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11</a:t>
            </a:fld>
            <a:endParaRPr lang="zh-CN" altLang="en-US"/>
          </a:p>
        </p:txBody>
      </p:sp>
    </p:spTree>
    <p:extLst>
      <p:ext uri="{BB962C8B-B14F-4D97-AF65-F5344CB8AC3E}">
        <p14:creationId xmlns:p14="http://schemas.microsoft.com/office/powerpoint/2010/main" val="30444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2</a:t>
            </a:fld>
            <a:endParaRPr lang="zh-CN" altLang="en-US"/>
          </a:p>
        </p:txBody>
      </p:sp>
    </p:spTree>
    <p:extLst>
      <p:ext uri="{BB962C8B-B14F-4D97-AF65-F5344CB8AC3E}">
        <p14:creationId xmlns:p14="http://schemas.microsoft.com/office/powerpoint/2010/main" val="4773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3</a:t>
            </a:fld>
            <a:endParaRPr lang="zh-CN" altLang="en-US"/>
          </a:p>
        </p:txBody>
      </p:sp>
    </p:spTree>
    <p:extLst>
      <p:ext uri="{BB962C8B-B14F-4D97-AF65-F5344CB8AC3E}">
        <p14:creationId xmlns:p14="http://schemas.microsoft.com/office/powerpoint/2010/main" val="4773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4</a:t>
            </a:fld>
            <a:endParaRPr lang="zh-CN" altLang="en-US"/>
          </a:p>
        </p:txBody>
      </p:sp>
    </p:spTree>
    <p:extLst>
      <p:ext uri="{BB962C8B-B14F-4D97-AF65-F5344CB8AC3E}">
        <p14:creationId xmlns:p14="http://schemas.microsoft.com/office/powerpoint/2010/main" val="204982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5</a:t>
            </a:fld>
            <a:endParaRPr lang="zh-CN" altLang="en-US"/>
          </a:p>
        </p:txBody>
      </p:sp>
    </p:spTree>
    <p:extLst>
      <p:ext uri="{BB962C8B-B14F-4D97-AF65-F5344CB8AC3E}">
        <p14:creationId xmlns:p14="http://schemas.microsoft.com/office/powerpoint/2010/main" val="175937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6</a:t>
            </a:fld>
            <a:endParaRPr lang="zh-CN" altLang="en-US"/>
          </a:p>
        </p:txBody>
      </p:sp>
    </p:spTree>
    <p:extLst>
      <p:ext uri="{BB962C8B-B14F-4D97-AF65-F5344CB8AC3E}">
        <p14:creationId xmlns:p14="http://schemas.microsoft.com/office/powerpoint/2010/main" val="3509146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7</a:t>
            </a:fld>
            <a:endParaRPr lang="zh-CN" altLang="en-US"/>
          </a:p>
        </p:txBody>
      </p:sp>
    </p:spTree>
    <p:extLst>
      <p:ext uri="{BB962C8B-B14F-4D97-AF65-F5344CB8AC3E}">
        <p14:creationId xmlns:p14="http://schemas.microsoft.com/office/powerpoint/2010/main" val="175937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8</a:t>
            </a:fld>
            <a:endParaRPr lang="zh-CN" altLang="en-US"/>
          </a:p>
        </p:txBody>
      </p:sp>
    </p:spTree>
    <p:extLst>
      <p:ext uri="{BB962C8B-B14F-4D97-AF65-F5344CB8AC3E}">
        <p14:creationId xmlns:p14="http://schemas.microsoft.com/office/powerpoint/2010/main" val="83275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48101C-7D8A-480B-82A9-CFD52FE1B141}" type="slidenum">
              <a:rPr lang="zh-CN" altLang="en-US" smtClean="0"/>
              <a:t>9</a:t>
            </a:fld>
            <a:endParaRPr lang="zh-CN" altLang="en-US"/>
          </a:p>
        </p:txBody>
      </p:sp>
    </p:spTree>
    <p:extLst>
      <p:ext uri="{BB962C8B-B14F-4D97-AF65-F5344CB8AC3E}">
        <p14:creationId xmlns:p14="http://schemas.microsoft.com/office/powerpoint/2010/main" val="1958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354261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323938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79238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325017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109248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2548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304011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403236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30802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396304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40C8EF16-DFCC-FB45-AB4F-F90F6C65D666}" type="datetimeFigureOut">
              <a:rPr kumimoji="1" lang="zh-CN" altLang="en-US" smtClean="0"/>
              <a:pPr/>
              <a:t>2018/2/5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71159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8EF16-DFCC-FB45-AB4F-F90F6C65D666}" type="datetimeFigureOut">
              <a:rPr kumimoji="1" lang="zh-CN" altLang="en-US" smtClean="0"/>
              <a:pPr/>
              <a:t>2018/2/5</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78BA-C8E7-CB4D-9E35-24704C33FC3F}" type="slidenum">
              <a:rPr kumimoji="1" lang="zh-CN" altLang="en-US" smtClean="0"/>
              <a:pPr/>
              <a:t>‹#›</a:t>
            </a:fld>
            <a:endParaRPr kumimoji="1" lang="zh-CN" altLang="en-US"/>
          </a:p>
        </p:txBody>
      </p:sp>
    </p:spTree>
    <p:extLst>
      <p:ext uri="{BB962C8B-B14F-4D97-AF65-F5344CB8AC3E}">
        <p14:creationId xmlns:p14="http://schemas.microsoft.com/office/powerpoint/2010/main" val="159236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ntitled-1.jpg"/>
          <p:cNvPicPr>
            <a:picLocks noChangeAspect="1"/>
          </p:cNvPicPr>
          <p:nvPr/>
        </p:nvPicPr>
        <p:blipFill>
          <a:blip r:embed="rId3"/>
          <a:stretch>
            <a:fillRect/>
          </a:stretch>
        </p:blipFill>
        <p:spPr>
          <a:xfrm>
            <a:off x="0" y="12107"/>
            <a:ext cx="9144000" cy="6861170"/>
          </a:xfrm>
          <a:prstGeom prst="rect">
            <a:avLst/>
          </a:prstGeom>
        </p:spPr>
      </p:pic>
      <p:sp>
        <p:nvSpPr>
          <p:cNvPr id="2" name="文本框 1"/>
          <p:cNvSpPr txBox="1"/>
          <p:nvPr/>
        </p:nvSpPr>
        <p:spPr>
          <a:xfrm>
            <a:off x="3207435" y="693360"/>
            <a:ext cx="5372546" cy="1796622"/>
          </a:xfrm>
          <a:prstGeom prst="rect">
            <a:avLst/>
          </a:prstGeom>
          <a:noFill/>
        </p:spPr>
        <p:txBody>
          <a:bodyPr wrap="none" rtlCol="0">
            <a:noAutofit/>
          </a:bodyPr>
          <a:lstStyle/>
          <a:p>
            <a:pPr algn="r"/>
            <a:r>
              <a:rPr kumimoji="1" lang="en-US" altLang="zh-CN" sz="2600" b="1" dirty="0">
                <a:solidFill>
                  <a:srgbClr val="007CC8"/>
                </a:solidFill>
                <a:latin typeface="微软雅黑" pitchFamily="34" charset="-122"/>
                <a:ea typeface="微软雅黑" pitchFamily="34" charset="-122"/>
                <a:cs typeface="Arial" panose="020B0604020202020204" pitchFamily="34" charset="0"/>
              </a:rPr>
              <a:t>Perspective of China-Pakistan </a:t>
            </a:r>
          </a:p>
          <a:p>
            <a:pPr algn="r"/>
            <a:r>
              <a:rPr kumimoji="1" lang="en-US" altLang="zh-CN" sz="2600" b="1" dirty="0">
                <a:solidFill>
                  <a:srgbClr val="007CC8"/>
                </a:solidFill>
                <a:latin typeface="微软雅黑" pitchFamily="34" charset="-122"/>
                <a:ea typeface="微软雅黑" pitchFamily="34" charset="-122"/>
                <a:cs typeface="Arial" panose="020B0604020202020204" pitchFamily="34" charset="0"/>
              </a:rPr>
              <a:t>Collaboration on Business Education</a:t>
            </a:r>
          </a:p>
          <a:p>
            <a:pPr algn="r"/>
            <a:r>
              <a:rPr kumimoji="1" lang="en-US" altLang="zh-CN" sz="2600" b="1" dirty="0">
                <a:solidFill>
                  <a:srgbClr val="007CC8"/>
                </a:solidFill>
                <a:latin typeface="微软雅黑" pitchFamily="34" charset="-122"/>
                <a:ea typeface="微软雅黑" pitchFamily="34" charset="-122"/>
                <a:cs typeface="Arial" panose="020B0604020202020204" pitchFamily="34" charset="0"/>
              </a:rPr>
              <a:t>In the New Era of CPEC</a:t>
            </a:r>
            <a:endParaRPr kumimoji="1" lang="zh-CN" altLang="en-US" sz="2600" b="1" dirty="0">
              <a:solidFill>
                <a:srgbClr val="007CC8"/>
              </a:solidFill>
              <a:latin typeface="微软雅黑" pitchFamily="34" charset="-122"/>
              <a:ea typeface="微软雅黑" pitchFamily="34" charset="-122"/>
              <a:cs typeface="Arial" panose="020B0604020202020204" pitchFamily="34" charset="0"/>
            </a:endParaRPr>
          </a:p>
        </p:txBody>
      </p:sp>
      <p:sp>
        <p:nvSpPr>
          <p:cNvPr id="3" name="文本框 2"/>
          <p:cNvSpPr txBox="1"/>
          <p:nvPr/>
        </p:nvSpPr>
        <p:spPr>
          <a:xfrm>
            <a:off x="4041648" y="3208116"/>
            <a:ext cx="4538333" cy="1116520"/>
          </a:xfrm>
          <a:prstGeom prst="rect">
            <a:avLst/>
          </a:prstGeom>
          <a:noFill/>
        </p:spPr>
        <p:txBody>
          <a:bodyPr wrap="none" rtlCol="0">
            <a:noAutofit/>
          </a:bodyPr>
          <a:lstStyle/>
          <a:p>
            <a:pPr algn="r"/>
            <a:r>
              <a:rPr kumimoji="1" lang="en-US" altLang="zh-CN" sz="1600" b="1" dirty="0" err="1">
                <a:solidFill>
                  <a:schemeClr val="tx1">
                    <a:lumMod val="65000"/>
                    <a:lumOff val="35000"/>
                  </a:schemeClr>
                </a:solidFill>
                <a:latin typeface="微软雅黑" pitchFamily="34" charset="-122"/>
                <a:ea typeface="微软雅黑" pitchFamily="34" charset="-122"/>
                <a:cs typeface="Arial" panose="020B0604020202020204" pitchFamily="34" charset="0"/>
              </a:rPr>
              <a:t>Zhiwen</a:t>
            </a:r>
            <a:r>
              <a:rPr kumimoji="1" lang="en-US" altLang="zh-CN" sz="1600" b="1" dirty="0">
                <a:solidFill>
                  <a:schemeClr val="tx1">
                    <a:lumMod val="65000"/>
                    <a:lumOff val="35000"/>
                  </a:schemeClr>
                </a:solidFill>
                <a:latin typeface="微软雅黑" pitchFamily="34" charset="-122"/>
                <a:ea typeface="微软雅黑" pitchFamily="34" charset="-122"/>
                <a:cs typeface="Arial" panose="020B0604020202020204" pitchFamily="34" charset="0"/>
              </a:rPr>
              <a:t> Yin, Professor</a:t>
            </a:r>
          </a:p>
          <a:p>
            <a:pPr algn="r"/>
            <a:r>
              <a:rPr kumimoji="1" lang="en-US" altLang="zh-CN" sz="1600" b="1" dirty="0">
                <a:solidFill>
                  <a:schemeClr val="tx1">
                    <a:lumMod val="65000"/>
                    <a:lumOff val="35000"/>
                  </a:schemeClr>
                </a:solidFill>
                <a:latin typeface="微软雅黑" pitchFamily="34" charset="-122"/>
                <a:ea typeface="微软雅黑" pitchFamily="34" charset="-122"/>
                <a:cs typeface="Arial" panose="020B0604020202020204" pitchFamily="34" charset="0"/>
              </a:rPr>
              <a:t>Associate Dean</a:t>
            </a:r>
          </a:p>
          <a:p>
            <a:pPr algn="r"/>
            <a:r>
              <a:rPr kumimoji="1" lang="en-US" altLang="zh-CN" sz="1600" b="1" dirty="0">
                <a:solidFill>
                  <a:schemeClr val="tx1">
                    <a:lumMod val="65000"/>
                    <a:lumOff val="35000"/>
                  </a:schemeClr>
                </a:solidFill>
                <a:latin typeface="微软雅黑" pitchFamily="34" charset="-122"/>
                <a:ea typeface="微软雅黑" pitchFamily="34" charset="-122"/>
                <a:cs typeface="Arial" panose="020B0604020202020204" pitchFamily="34" charset="0"/>
              </a:rPr>
              <a:t>    School of Management, </a:t>
            </a:r>
          </a:p>
          <a:p>
            <a:pPr algn="r"/>
            <a:r>
              <a:rPr kumimoji="1" lang="en-US" altLang="zh-CN" sz="1600" b="1" dirty="0" err="1">
                <a:solidFill>
                  <a:schemeClr val="tx1">
                    <a:lumMod val="65000"/>
                    <a:lumOff val="35000"/>
                  </a:schemeClr>
                </a:solidFill>
                <a:latin typeface="微软雅黑" pitchFamily="34" charset="-122"/>
                <a:ea typeface="微软雅黑" pitchFamily="34" charset="-122"/>
                <a:cs typeface="Arial" panose="020B0604020202020204" pitchFamily="34" charset="0"/>
              </a:rPr>
              <a:t>Fudan</a:t>
            </a:r>
            <a:r>
              <a:rPr kumimoji="1" lang="en-US" altLang="zh-CN" sz="1600" b="1" dirty="0">
                <a:solidFill>
                  <a:schemeClr val="tx1">
                    <a:lumMod val="65000"/>
                    <a:lumOff val="35000"/>
                  </a:schemeClr>
                </a:solidFill>
                <a:latin typeface="微软雅黑" pitchFamily="34" charset="-122"/>
                <a:ea typeface="微软雅黑" pitchFamily="34" charset="-122"/>
                <a:cs typeface="Arial" panose="020B0604020202020204" pitchFamily="34" charset="0"/>
              </a:rPr>
              <a:t> University</a:t>
            </a:r>
            <a:endParaRPr kumimoji="1" lang="zh-CN" altLang="en-US" sz="1600" b="1" dirty="0">
              <a:solidFill>
                <a:schemeClr val="tx1">
                  <a:lumMod val="65000"/>
                  <a:lumOff val="35000"/>
                </a:schemeClr>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348946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45973"/>
            <a:ext cx="9144000" cy="6861170"/>
          </a:xfrm>
          <a:prstGeom prst="rect">
            <a:avLst/>
          </a:prstGeom>
        </p:spPr>
      </p:pic>
      <p:sp>
        <p:nvSpPr>
          <p:cNvPr id="12" name="矩形 11"/>
          <p:cNvSpPr/>
          <p:nvPr/>
        </p:nvSpPr>
        <p:spPr>
          <a:xfrm>
            <a:off x="873457" y="1607497"/>
            <a:ext cx="7328847" cy="4607036"/>
          </a:xfrm>
          <a:prstGeom prst="rect">
            <a:avLst/>
          </a:prstGeom>
        </p:spPr>
        <p:txBody>
          <a:bodyPr>
            <a:noAutofit/>
          </a:bodyPr>
          <a:lstStyle/>
          <a:p>
            <a:pPr>
              <a:spcBef>
                <a:spcPts val="1200"/>
              </a:spcBef>
              <a:spcAft>
                <a:spcPts val="18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Proposal of Initial Steps of Collaboration</a:t>
            </a:r>
          </a:p>
          <a:p>
            <a:pPr marL="285750" indent="-285750">
              <a:spcBef>
                <a:spcPts val="600"/>
              </a:spcBef>
              <a:spcAft>
                <a:spcPts val="1200"/>
              </a:spcAft>
              <a:buFont typeface="Wingdings" pitchFamily="2" charset="2"/>
              <a:buChar char="p"/>
            </a:pPr>
            <a:r>
              <a:rPr kumimoji="1" lang="en-US" altLang="zh-CN" sz="16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Partner School Project </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Under the CPEC Consortium framework to build a number of one-on-one partner schools based on common interests and mutual agreement, aiming to facilitate collaborations between the two sides</a:t>
            </a:r>
          </a:p>
          <a:p>
            <a:pPr marL="285750" indent="-285750">
              <a:spcBef>
                <a:spcPts val="600"/>
              </a:spcBef>
              <a:spcAft>
                <a:spcPts val="1200"/>
              </a:spcAft>
              <a:buFont typeface="Wingdings" pitchFamily="2" charset="2"/>
              <a:buChar char="p"/>
            </a:pPr>
            <a:r>
              <a:rPr kumimoji="1" lang="en-US" altLang="zh-CN" sz="16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Faculty Training Project </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Faculty training workshops, Train the Trainer programs offered by Chinese side to Pakistan peers, and to help faculty members from Pakistan to develop their skills in teaching at a business school (similar like the </a:t>
            </a:r>
            <a:r>
              <a:rPr kumimoji="1" lang="en-US" altLang="zh-CN" sz="1200"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Fudan</a:t>
            </a: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-MIT IFF program)</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Online courses and </a:t>
            </a:r>
            <a:r>
              <a:rPr kumimoji="1" lang="en-US" altLang="zh-Hans"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action</a:t>
            </a:r>
            <a:r>
              <a:rPr kumimoji="1" lang="zh-Hans" altLang="en-US"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a:t>
            </a:r>
            <a:r>
              <a:rPr kumimoji="1" lang="en-US" altLang="zh-Hans"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learning</a:t>
            </a:r>
            <a:r>
              <a:rPr kumimoji="1" lang="zh-Hans" altLang="en-US"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a:t>
            </a:r>
            <a:r>
              <a:rPr kumimoji="1" lang="en-US" altLang="zh-CN" sz="1200">
                <a:solidFill>
                  <a:srgbClr val="007CC8"/>
                </a:solidFill>
                <a:latin typeface="微软雅黑" panose="020B0503020204020204" pitchFamily="34" charset="-122"/>
                <a:ea typeface="微软雅黑" panose="020B0503020204020204" pitchFamily="34" charset="-122"/>
                <a:cs typeface="Arial" panose="020B0604020202020204" pitchFamily="34" charset="0"/>
              </a:rPr>
              <a:t>project </a:t>
            </a: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cooperation jointly developed and guided by the faculty of the partners</a:t>
            </a:r>
          </a:p>
        </p:txBody>
      </p:sp>
    </p:spTree>
    <p:extLst>
      <p:ext uri="{BB962C8B-B14F-4D97-AF65-F5344CB8AC3E}">
        <p14:creationId xmlns:p14="http://schemas.microsoft.com/office/powerpoint/2010/main" val="184499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45973"/>
            <a:ext cx="9144000" cy="6861170"/>
          </a:xfrm>
          <a:prstGeom prst="rect">
            <a:avLst/>
          </a:prstGeom>
        </p:spPr>
      </p:pic>
      <p:sp>
        <p:nvSpPr>
          <p:cNvPr id="12" name="矩形 11"/>
          <p:cNvSpPr/>
          <p:nvPr/>
        </p:nvSpPr>
        <p:spPr>
          <a:xfrm>
            <a:off x="873457" y="1607497"/>
            <a:ext cx="7328847" cy="4607036"/>
          </a:xfrm>
          <a:prstGeom prst="rect">
            <a:avLst/>
          </a:prstGeom>
        </p:spPr>
        <p:txBody>
          <a:bodyPr>
            <a:noAutofit/>
          </a:bodyPr>
          <a:lstStyle/>
          <a:p>
            <a:pPr>
              <a:spcBef>
                <a:spcPts val="1200"/>
              </a:spcBef>
              <a:spcAft>
                <a:spcPts val="18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Proposal of Initial Steps of Collaboration</a:t>
            </a:r>
          </a:p>
          <a:p>
            <a:pPr marL="285750" indent="-285750">
              <a:spcBef>
                <a:spcPts val="600"/>
              </a:spcBef>
              <a:spcAft>
                <a:spcPts val="1200"/>
              </a:spcAft>
              <a:buFont typeface="Wingdings" pitchFamily="2" charset="2"/>
              <a:buChar char="p"/>
            </a:pPr>
            <a:r>
              <a:rPr kumimoji="1" lang="en-US" altLang="zh-CN" sz="16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Student Training Project</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EDP programs offered by Chinese schools for the Pakistani managers and professionals involved in the projects under CPEC</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EMBA seminars, company visits or short study tours</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Sponsored Student Project</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With the support of government scholarship, to send PhD students of Pakistan to Chinese schools for one year co-supervised studies on CPEC related projects</a:t>
            </a:r>
          </a:p>
          <a:p>
            <a:pPr marL="742950" lvl="1" indent="-285750">
              <a:spcAft>
                <a:spcPts val="600"/>
              </a:spcAft>
              <a:buFont typeface="Wingdings" pitchFamily="2" charset="2"/>
              <a:buChar char="Ø"/>
            </a:pPr>
            <a:r>
              <a:rPr kumimoji="1" lang="en-US" altLang="zh-CN" sz="12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With the support of government scholarship, to send students to attend short-term (1-2 weeks) Language &amp; Culture Immersion Program offered in the partner’s country, aiming to foster the learning and understanding of culture and society of the country, and to accumulate experiences and basis for long-term student exchanges</a:t>
            </a:r>
          </a:p>
          <a:p>
            <a:pPr marL="285750" lvl="1"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Overall, given current situation and challenges, the proposed steps are small but applicable, and their success can enable and ensure the success of other traditional collaborations when they are ready.</a:t>
            </a:r>
          </a:p>
        </p:txBody>
      </p:sp>
    </p:spTree>
    <p:extLst>
      <p:ext uri="{BB962C8B-B14F-4D97-AF65-F5344CB8AC3E}">
        <p14:creationId xmlns:p14="http://schemas.microsoft.com/office/powerpoint/2010/main" val="71224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2"/>
          <a:stretch>
            <a:fillRect/>
          </a:stretch>
        </p:blipFill>
        <p:spPr>
          <a:xfrm>
            <a:off x="0" y="12107"/>
            <a:ext cx="9144000" cy="686117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956" y="2977319"/>
            <a:ext cx="4809742" cy="3206494"/>
          </a:xfrm>
          <a:prstGeom prst="rect">
            <a:avLst/>
          </a:prstGeom>
        </p:spPr>
      </p:pic>
      <p:sp>
        <p:nvSpPr>
          <p:cNvPr id="2" name="文本框 1"/>
          <p:cNvSpPr txBox="1"/>
          <p:nvPr/>
        </p:nvSpPr>
        <p:spPr>
          <a:xfrm>
            <a:off x="1828801" y="1453604"/>
            <a:ext cx="5240214" cy="1107996"/>
          </a:xfrm>
          <a:prstGeom prst="rect">
            <a:avLst/>
          </a:prstGeom>
          <a:noFill/>
        </p:spPr>
        <p:txBody>
          <a:bodyPr wrap="square" rtlCol="0">
            <a:spAutoFit/>
          </a:bodyPr>
          <a:lstStyle/>
          <a:p>
            <a:r>
              <a:rPr lang="en-US" altLang="zh-CN" sz="6600" b="1" dirty="0">
                <a:solidFill>
                  <a:srgbClr val="0070C0"/>
                </a:solidFill>
                <a:latin typeface="微软雅黑" pitchFamily="34" charset="-122"/>
                <a:ea typeface="微软雅黑" pitchFamily="34" charset="-122"/>
                <a:cs typeface="Arial" panose="020B0604020202020204" pitchFamily="34" charset="0"/>
              </a:rPr>
              <a:t>Thank You!</a:t>
            </a:r>
            <a:endParaRPr lang="zh-CN" altLang="en-US" sz="6600" b="1" dirty="0">
              <a:solidFill>
                <a:srgbClr val="0070C0"/>
              </a:solidFill>
              <a:latin typeface="微软雅黑" pitchFamily="34" charset="-122"/>
              <a:ea typeface="微软雅黑" pitchFamily="34" charset="-122"/>
              <a:cs typeface="Arial" panose="020B0604020202020204" pitchFamily="34" charset="0"/>
            </a:endParaRPr>
          </a:p>
        </p:txBody>
      </p:sp>
    </p:spTree>
    <p:extLst>
      <p:ext uri="{BB962C8B-B14F-4D97-AF65-F5344CB8AC3E}">
        <p14:creationId xmlns:p14="http://schemas.microsoft.com/office/powerpoint/2010/main" val="93752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873456" y="1772089"/>
            <a:ext cx="7328847" cy="4399407"/>
          </a:xfrm>
          <a:prstGeom prst="rect">
            <a:avLst/>
          </a:prstGeom>
        </p:spPr>
        <p:txBody>
          <a:bodyPr>
            <a:noAutofit/>
          </a:bodyPr>
          <a:lstStyle/>
          <a:p>
            <a:pPr>
              <a:spcAft>
                <a:spcPts val="12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CONTENT</a:t>
            </a:r>
          </a:p>
          <a:p>
            <a:pPr marL="285750" indent="-285750">
              <a:spcBef>
                <a:spcPts val="600"/>
              </a:spcBef>
              <a:spcAft>
                <a:spcPts val="1200"/>
              </a:spcAft>
              <a:buFont typeface="Wingdings" pitchFamily="2" charset="2"/>
              <a:buChar char="u"/>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CPEC – A Brief Introduction</a:t>
            </a:r>
          </a:p>
          <a:p>
            <a:pPr marL="285750" indent="-285750">
              <a:spcBef>
                <a:spcPts val="600"/>
              </a:spcBef>
              <a:spcAft>
                <a:spcPts val="1200"/>
              </a:spcAft>
              <a:buFont typeface="Wingdings" pitchFamily="2" charset="2"/>
              <a:buChar char="u"/>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Major Collaborations under CPEC</a:t>
            </a:r>
          </a:p>
          <a:p>
            <a:pPr marL="285750" indent="-285750">
              <a:spcBef>
                <a:spcPts val="600"/>
              </a:spcBef>
              <a:spcAft>
                <a:spcPts val="1200"/>
              </a:spcAft>
              <a:buFont typeface="Wingdings" pitchFamily="2" charset="2"/>
              <a:buChar char="u"/>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Collaboration in Education under CPEC</a:t>
            </a:r>
          </a:p>
          <a:p>
            <a:pPr marL="285750" indent="-285750">
              <a:spcBef>
                <a:spcPts val="600"/>
              </a:spcBef>
              <a:spcAft>
                <a:spcPts val="1200"/>
              </a:spcAft>
              <a:buFont typeface="Wingdings" pitchFamily="2" charset="2"/>
              <a:buChar char="u"/>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Traditional Collaboration Framework between Business Schools </a:t>
            </a:r>
          </a:p>
          <a:p>
            <a:pPr marL="285750" indent="-285750">
              <a:spcBef>
                <a:spcPts val="600"/>
              </a:spcBef>
              <a:spcAft>
                <a:spcPts val="1200"/>
              </a:spcAft>
              <a:buFont typeface="Wingdings" pitchFamily="2" charset="2"/>
              <a:buChar char="u"/>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Current Challenges Chinese Institutions May Encounter </a:t>
            </a:r>
          </a:p>
          <a:p>
            <a:pPr marL="285750" indent="-285750">
              <a:spcBef>
                <a:spcPts val="600"/>
              </a:spcBef>
              <a:spcAft>
                <a:spcPts val="1200"/>
              </a:spcAft>
              <a:buFont typeface="Wingdings" pitchFamily="2" charset="2"/>
              <a:buChar char="u"/>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Some Feasible Proposals of Initial Steps of Collaboration</a:t>
            </a:r>
          </a:p>
          <a:p>
            <a:pPr marL="285750" indent="-285750">
              <a:spcBef>
                <a:spcPts val="600"/>
              </a:spcBef>
              <a:spcAft>
                <a:spcPts val="1200"/>
              </a:spcAft>
              <a:buFont typeface="Wingdings" pitchFamily="2" charset="2"/>
              <a:buChar char="p"/>
            </a:pPr>
            <a:endPar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endPar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7222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873457" y="1607497"/>
            <a:ext cx="7328847" cy="4399407"/>
          </a:xfrm>
          <a:prstGeom prst="rect">
            <a:avLst/>
          </a:prstGeom>
        </p:spPr>
        <p:txBody>
          <a:bodyPr>
            <a:noAutofit/>
          </a:bodyPr>
          <a:lstStyle/>
          <a:p>
            <a:pPr>
              <a:spcAft>
                <a:spcPts val="12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CPEC – A Brief Introduction</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China-Pakistan Economic Corridor, known as CPEC, is now considered as part of the “One Belt and One Road” development strategy proposed by Chinese President Xi </a:t>
            </a:r>
            <a:r>
              <a:rPr kumimoji="1" lang="en-US" altLang="zh-CN" sz="1400"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Jinping</a:t>
            </a: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The idea of CPEC was proposed during the visit of Chinese Premier Li </a:t>
            </a:r>
            <a:r>
              <a:rPr kumimoji="1" lang="en-US" altLang="zh-CN" sz="1400"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Keqiang</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to Pakistan in May 2013</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CPEC was officially announced during the state visit of Chinese President Xi </a:t>
            </a:r>
            <a:r>
              <a:rPr kumimoji="1" lang="en-US" altLang="zh-CN" sz="1400"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Jinping</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to Pakistan in April 2015</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CPEC enhances bilateral cooperation and creates a mutually beneficial framework of collaborations between the two counties</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The benefits of CPEC to Pakistan include investing on infrastructure, boosting economic development, creating job opportunities, etc.</a:t>
            </a:r>
          </a:p>
        </p:txBody>
      </p:sp>
    </p:spTree>
    <p:extLst>
      <p:ext uri="{BB962C8B-B14F-4D97-AF65-F5344CB8AC3E}">
        <p14:creationId xmlns:p14="http://schemas.microsoft.com/office/powerpoint/2010/main" val="75775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873457" y="1607497"/>
            <a:ext cx="7328847" cy="4399407"/>
          </a:xfrm>
          <a:prstGeom prst="rect">
            <a:avLst/>
          </a:prstGeom>
        </p:spPr>
        <p:txBody>
          <a:bodyPr>
            <a:noAutofit/>
          </a:bodyPr>
          <a:lstStyle/>
          <a:p>
            <a:pPr>
              <a:spcAft>
                <a:spcPts val="12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Major Collaborations under CPEC</a:t>
            </a:r>
          </a:p>
          <a:p>
            <a:pPr marL="285750" indent="-285750">
              <a:spcBef>
                <a:spcPts val="600"/>
              </a:spcBef>
              <a:spcAft>
                <a:spcPts val="1200"/>
              </a:spcAft>
              <a:buFont typeface="Wingdings" pitchFamily="2" charset="2"/>
              <a:buChar char="p"/>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Energy Sector Projects </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Energy generation is a major focus of CPEC, and the sectors include renewable energy like solar power, wind power, hydropower as well as traditional energy such as coal power and liquefied natural gas power</a:t>
            </a:r>
          </a:p>
          <a:p>
            <a:pPr marL="285750" indent="-285750">
              <a:spcBef>
                <a:spcPts val="600"/>
              </a:spcBef>
              <a:spcAft>
                <a:spcPts val="1200"/>
              </a:spcAft>
              <a:buFont typeface="Wingdings" pitchFamily="2" charset="2"/>
              <a:buChar char="p"/>
            </a:pPr>
            <a:r>
              <a:rPr kumimoji="1" lang="en-US" altLang="zh-CN" sz="1400" b="1"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Gwadar</a:t>
            </a: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Port Projects </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a:t>
            </a:r>
            <a:r>
              <a:rPr kumimoji="1" lang="en-US" altLang="zh-CN" sz="1400"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Gwadar</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forms the crux of CPEC, regarded as the link between the "One Belt and One Road” and the "Maritime Silk Road”</a:t>
            </a:r>
          </a:p>
          <a:p>
            <a:pPr marL="285750" indent="-285750">
              <a:spcBef>
                <a:spcPts val="600"/>
              </a:spcBef>
              <a:spcAft>
                <a:spcPts val="1200"/>
              </a:spcAft>
              <a:buFont typeface="Wingdings" pitchFamily="2" charset="2"/>
              <a:buChar char="p"/>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Roadway Projects </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major upgrades and overhauls to Pakistan's transportation infrastructure are expected under CPEC, including reconstruction of the Karakoram Highway and construction of the Karachi-Peshawar Highway</a:t>
            </a:r>
          </a:p>
          <a:p>
            <a:pPr marL="285750" indent="-285750">
              <a:spcBef>
                <a:spcPts val="600"/>
              </a:spcBef>
              <a:spcAft>
                <a:spcPts val="1200"/>
              </a:spcAft>
              <a:buFont typeface="Wingdings" pitchFamily="2" charset="2"/>
              <a:buChar char="p"/>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Railway Projects </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major upgrades to Pakistan's ageing railway system, including rebuilding of the entire Main Line 1 railway between Karachi and Peshawar by 2020, which currently handles 70% of Pakistan railways traffic</a:t>
            </a:r>
          </a:p>
          <a:p>
            <a:pPr marL="285750" indent="-285750">
              <a:spcBef>
                <a:spcPts val="600"/>
              </a:spcBef>
              <a:spcAft>
                <a:spcPts val="1200"/>
              </a:spcAft>
              <a:buFont typeface="Wingdings" pitchFamily="2" charset="2"/>
              <a:buChar char="p"/>
            </a:pPr>
            <a:r>
              <a:rPr kumimoji="1" lang="en-US" altLang="zh-CN" sz="1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Agriculture</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 CPEC includes provisions for cooperation in management of water resources, livestock, and other fields of agriculture</a:t>
            </a:r>
          </a:p>
        </p:txBody>
      </p:sp>
    </p:spTree>
    <p:extLst>
      <p:ext uri="{BB962C8B-B14F-4D97-AF65-F5344CB8AC3E}">
        <p14:creationId xmlns:p14="http://schemas.microsoft.com/office/powerpoint/2010/main" val="240291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873457" y="1607497"/>
            <a:ext cx="7328847" cy="4877968"/>
          </a:xfrm>
          <a:prstGeom prst="rect">
            <a:avLst/>
          </a:prstGeom>
        </p:spPr>
        <p:txBody>
          <a:bodyPr>
            <a:noAutofit/>
          </a:bodyPr>
          <a:lstStyle/>
          <a:p>
            <a:pPr>
              <a:spcAft>
                <a:spcPts val="12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Collaboration in Education under CPEC</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In August 2017, 9 Chinese universities and 10 Pakistani universities/institutes held a meeting in Islamabad to discuss academic collaboration between the two counties and jointly launched the CPEC Consortium of Universities</a:t>
            </a:r>
          </a:p>
          <a:p>
            <a:pPr marL="285750" indent="-285750">
              <a:spcBef>
                <a:spcPts val="600"/>
              </a:spcBef>
              <a:spcAft>
                <a:spcPts val="1200"/>
              </a:spcAft>
              <a:buFont typeface="Wingdings" pitchFamily="2" charset="2"/>
              <a:buChar char="p"/>
            </a:pP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560181535"/>
              </p:ext>
            </p:extLst>
          </p:nvPr>
        </p:nvGraphicFramePr>
        <p:xfrm>
          <a:off x="907576" y="3059721"/>
          <a:ext cx="7328847" cy="2985907"/>
        </p:xfrm>
        <a:graphic>
          <a:graphicData uri="http://schemas.openxmlformats.org/drawingml/2006/table">
            <a:tbl>
              <a:tblPr>
                <a:tableStyleId>{5C22544A-7EE6-4342-B048-85BDC9FD1C3A}</a:tableStyleId>
              </a:tblPr>
              <a:tblGrid>
                <a:gridCol w="3371347">
                  <a:extLst>
                    <a:ext uri="{9D8B030D-6E8A-4147-A177-3AD203B41FA5}">
                      <a16:colId xmlns:a16="http://schemas.microsoft.com/office/drawing/2014/main" val="20000"/>
                    </a:ext>
                  </a:extLst>
                </a:gridCol>
                <a:gridCol w="3957500">
                  <a:extLst>
                    <a:ext uri="{9D8B030D-6E8A-4147-A177-3AD203B41FA5}">
                      <a16:colId xmlns:a16="http://schemas.microsoft.com/office/drawing/2014/main" val="20001"/>
                    </a:ext>
                  </a:extLst>
                </a:gridCol>
              </a:tblGrid>
              <a:tr h="244445">
                <a:tc>
                  <a:txBody>
                    <a:bodyPr/>
                    <a:lstStyle/>
                    <a:p>
                      <a:pPr algn="l" fontAlgn="ctr"/>
                      <a:r>
                        <a:rPr lang="en-US" sz="1100" b="1" u="none" strike="noStrike" dirty="0">
                          <a:solidFill>
                            <a:srgbClr val="0070C0"/>
                          </a:solidFill>
                          <a:effectLst/>
                          <a:latin typeface="微软雅黑" pitchFamily="34" charset="-122"/>
                          <a:ea typeface="微软雅黑" pitchFamily="34" charset="-122"/>
                        </a:rPr>
                        <a:t>Chinese Partners   (In alphabetical order)</a:t>
                      </a:r>
                      <a:endParaRPr lang="zh-CN" sz="1100" b="1" i="0" u="none" strike="noStrike" dirty="0">
                        <a:solidFill>
                          <a:srgbClr val="0070C0"/>
                        </a:solidFill>
                        <a:effectLst/>
                        <a:latin typeface="微软雅黑" pitchFamily="34" charset="-122"/>
                        <a:ea typeface="微软雅黑" pitchFamily="34" charset="-122"/>
                      </a:endParaRPr>
                    </a:p>
                  </a:txBody>
                  <a:tcPr marL="9268" marR="9268" marT="9268" marB="0" anchor="ctr"/>
                </a:tc>
                <a:tc>
                  <a:txBody>
                    <a:bodyPr/>
                    <a:lstStyle/>
                    <a:p>
                      <a:pPr algn="l" fontAlgn="ctr"/>
                      <a:r>
                        <a:rPr lang="en-US" sz="1100" b="1" u="none" strike="noStrike" dirty="0">
                          <a:solidFill>
                            <a:srgbClr val="0070C0"/>
                          </a:solidFill>
                          <a:effectLst/>
                          <a:latin typeface="微软雅黑" pitchFamily="34" charset="-122"/>
                          <a:ea typeface="微软雅黑" pitchFamily="34" charset="-122"/>
                        </a:rPr>
                        <a:t>Pakistani Partners   (In alphabetical order)</a:t>
                      </a:r>
                      <a:endParaRPr lang="zh-CN" sz="1100" b="1" i="0" u="none" strike="noStrike" dirty="0">
                        <a:solidFill>
                          <a:srgbClr val="0070C0"/>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0"/>
                  </a:ext>
                </a:extLst>
              </a:tr>
              <a:tr h="474876">
                <a:tc>
                  <a:txBody>
                    <a:bodyPr/>
                    <a:lstStyle/>
                    <a:p>
                      <a:pPr algn="l" fontAlgn="ctr"/>
                      <a:r>
                        <a:rPr lang="en-US" sz="1100" u="none" strike="noStrike" dirty="0" err="1">
                          <a:solidFill>
                            <a:srgbClr val="007CC8"/>
                          </a:solidFill>
                          <a:effectLst/>
                          <a:latin typeface="微软雅黑" pitchFamily="34" charset="-122"/>
                          <a:ea typeface="微软雅黑" pitchFamily="34" charset="-122"/>
                        </a:rPr>
                        <a:t>Fudan</a:t>
                      </a:r>
                      <a:r>
                        <a:rPr lang="en-US" sz="1100" u="none" strike="noStrike" dirty="0">
                          <a:solidFill>
                            <a:srgbClr val="007CC8"/>
                          </a:solidFill>
                          <a:effectLst/>
                          <a:latin typeface="微软雅黑" pitchFamily="34" charset="-122"/>
                          <a:ea typeface="微软雅黑" pitchFamily="34" charset="-122"/>
                        </a:rPr>
                        <a:t> University</a:t>
                      </a:r>
                      <a:endParaRPr lang="zh-CN" sz="1100" b="0" i="0" u="none" strike="noStrike" dirty="0">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Balochistan University of Information Technology, Engineering &amp; Management Sciences</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1"/>
                  </a:ext>
                </a:extLst>
              </a:tr>
              <a:tr h="244445">
                <a:tc>
                  <a:txBody>
                    <a:bodyPr/>
                    <a:lstStyle/>
                    <a:p>
                      <a:pPr algn="l" fontAlgn="ctr"/>
                      <a:r>
                        <a:rPr lang="zh-CN" sz="1100" u="none" strike="noStrike">
                          <a:solidFill>
                            <a:srgbClr val="007CC8"/>
                          </a:solidFill>
                          <a:effectLst/>
                          <a:latin typeface="微软雅黑" pitchFamily="34" charset="-122"/>
                          <a:ea typeface="微软雅黑" pitchFamily="34" charset="-122"/>
                        </a:rPr>
                        <a:t>Hong Kong Polytechnic University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COMSATS Institute of Information Technology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2"/>
                  </a:ext>
                </a:extLst>
              </a:tr>
              <a:tr h="244445">
                <a:tc>
                  <a:txBody>
                    <a:bodyPr/>
                    <a:lstStyle/>
                    <a:p>
                      <a:pPr algn="l" fontAlgn="ctr"/>
                      <a:r>
                        <a:rPr lang="zh-CN" sz="1100" u="none" strike="noStrike" dirty="0">
                          <a:solidFill>
                            <a:srgbClr val="007CC8"/>
                          </a:solidFill>
                          <a:effectLst/>
                          <a:latin typeface="微软雅黑" pitchFamily="34" charset="-122"/>
                          <a:ea typeface="微软雅黑" pitchFamily="34" charset="-122"/>
                        </a:rPr>
                        <a:t>Nanjing University</a:t>
                      </a:r>
                      <a:endParaRPr lang="zh-CN" sz="1100" b="0" i="0" u="none" strike="noStrike" dirty="0">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Institute of Business Administration, Karachi</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3"/>
                  </a:ext>
                </a:extLst>
              </a:tr>
              <a:tr h="244445">
                <a:tc>
                  <a:txBody>
                    <a:bodyPr/>
                    <a:lstStyle/>
                    <a:p>
                      <a:pPr algn="l" fontAlgn="ctr"/>
                      <a:r>
                        <a:rPr lang="en-US" sz="1100" u="none" strike="noStrike">
                          <a:solidFill>
                            <a:srgbClr val="007CC8"/>
                          </a:solidFill>
                          <a:effectLst/>
                          <a:latin typeface="微软雅黑" pitchFamily="34" charset="-122"/>
                          <a:ea typeface="微软雅黑" pitchFamily="34" charset="-122"/>
                        </a:rPr>
                        <a:t>Peking University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Institute of Business Administration, Sukkur</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4"/>
                  </a:ext>
                </a:extLst>
              </a:tr>
              <a:tr h="295681">
                <a:tc>
                  <a:txBody>
                    <a:bodyPr/>
                    <a:lstStyle/>
                    <a:p>
                      <a:pPr algn="l" fontAlgn="ctr"/>
                      <a:r>
                        <a:rPr lang="en-US" sz="1100" u="none" strike="noStrike" dirty="0">
                          <a:solidFill>
                            <a:srgbClr val="007CC8"/>
                          </a:solidFill>
                          <a:effectLst/>
                          <a:latin typeface="微软雅黑" pitchFamily="34" charset="-122"/>
                          <a:ea typeface="微软雅黑" pitchFamily="34" charset="-122"/>
                        </a:rPr>
                        <a:t>Shanghai Jiao Tong University</a:t>
                      </a:r>
                      <a:endParaRPr lang="zh-CN" sz="1100" b="0" i="0" u="none" strike="noStrike" dirty="0">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Institute of Management Sciences, Peshawar </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5"/>
                  </a:ext>
                </a:extLst>
              </a:tr>
              <a:tr h="244445">
                <a:tc>
                  <a:txBody>
                    <a:bodyPr/>
                    <a:lstStyle/>
                    <a:p>
                      <a:pPr algn="l" fontAlgn="ctr"/>
                      <a:r>
                        <a:rPr lang="en-US" sz="1100" u="none" strike="noStrike">
                          <a:solidFill>
                            <a:srgbClr val="007CC8"/>
                          </a:solidFill>
                          <a:effectLst/>
                          <a:latin typeface="微软雅黑" pitchFamily="34" charset="-122"/>
                          <a:ea typeface="微软雅黑" pitchFamily="34" charset="-122"/>
                        </a:rPr>
                        <a:t>Shanghai University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Lahore University of Management Sciences</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6"/>
                  </a:ext>
                </a:extLst>
              </a:tr>
              <a:tr h="244445">
                <a:tc>
                  <a:txBody>
                    <a:bodyPr/>
                    <a:lstStyle/>
                    <a:p>
                      <a:pPr algn="l" fontAlgn="ctr"/>
                      <a:r>
                        <a:rPr lang="en-US" sz="1100" u="none" strike="noStrike">
                          <a:solidFill>
                            <a:srgbClr val="007CC8"/>
                          </a:solidFill>
                          <a:effectLst/>
                          <a:latin typeface="微软雅黑" pitchFamily="34" charset="-122"/>
                          <a:ea typeface="微软雅黑" pitchFamily="34" charset="-122"/>
                        </a:rPr>
                        <a:t>Tsinghua University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National University of Computer and Emerging Sciences</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7"/>
                  </a:ext>
                </a:extLst>
              </a:tr>
              <a:tr h="259790">
                <a:tc>
                  <a:txBody>
                    <a:bodyPr/>
                    <a:lstStyle/>
                    <a:p>
                      <a:pPr algn="l" fontAlgn="ctr"/>
                      <a:r>
                        <a:rPr lang="zh-CN" sz="1100" u="none" strike="noStrike">
                          <a:solidFill>
                            <a:srgbClr val="007CC8"/>
                          </a:solidFill>
                          <a:effectLst/>
                          <a:latin typeface="微软雅黑" pitchFamily="34" charset="-122"/>
                          <a:ea typeface="微软雅黑" pitchFamily="34" charset="-122"/>
                        </a:rPr>
                        <a:t>University of Science &amp; Technology of China</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National University of Sciences &amp; Technology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8"/>
                  </a:ext>
                </a:extLst>
              </a:tr>
              <a:tr h="244445">
                <a:tc>
                  <a:txBody>
                    <a:bodyPr/>
                    <a:lstStyle/>
                    <a:p>
                      <a:pPr algn="l" fontAlgn="ctr"/>
                      <a:r>
                        <a:rPr lang="zh-CN" sz="1100" u="none" strike="noStrike">
                          <a:solidFill>
                            <a:srgbClr val="007CC8"/>
                          </a:solidFill>
                          <a:effectLst/>
                          <a:latin typeface="微软雅黑" pitchFamily="34" charset="-122"/>
                          <a:ea typeface="微软雅黑" pitchFamily="34" charset="-122"/>
                        </a:rPr>
                        <a:t>Zhejiang University</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a:solidFill>
                            <a:srgbClr val="007CC8"/>
                          </a:solidFill>
                          <a:effectLst/>
                          <a:latin typeface="微软雅黑" pitchFamily="34" charset="-122"/>
                          <a:ea typeface="微软雅黑" pitchFamily="34" charset="-122"/>
                        </a:rPr>
                        <a:t>Pakistan Institute of Development Economics</a:t>
                      </a:r>
                      <a:endParaRPr lang="zh-CN" sz="1100" b="0" i="0" u="none" strike="noStrike">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09"/>
                  </a:ext>
                </a:extLst>
              </a:tr>
              <a:tr h="244445">
                <a:tc>
                  <a:txBody>
                    <a:bodyPr/>
                    <a:lstStyle/>
                    <a:p>
                      <a:pPr algn="l" fontAlgn="ctr"/>
                      <a:r>
                        <a:rPr lang="en-US" sz="1100" u="none" strike="noStrike" dirty="0">
                          <a:solidFill>
                            <a:srgbClr val="007CC8"/>
                          </a:solidFill>
                          <a:effectLst/>
                          <a:latin typeface="微软雅黑" pitchFamily="34" charset="-122"/>
                          <a:ea typeface="微软雅黑" pitchFamily="34" charset="-122"/>
                        </a:rPr>
                        <a:t>　</a:t>
                      </a:r>
                      <a:endParaRPr lang="zh-CN" sz="1100" b="0" i="0" u="none" strike="noStrike" dirty="0">
                        <a:solidFill>
                          <a:srgbClr val="007CC8"/>
                        </a:solidFill>
                        <a:effectLst/>
                        <a:latin typeface="微软雅黑" pitchFamily="34" charset="-122"/>
                        <a:ea typeface="微软雅黑" pitchFamily="34" charset="-122"/>
                      </a:endParaRPr>
                    </a:p>
                  </a:txBody>
                  <a:tcPr marL="9268" marR="9268" marT="9268" marB="0" anchor="ctr"/>
                </a:tc>
                <a:tc>
                  <a:txBody>
                    <a:bodyPr/>
                    <a:lstStyle/>
                    <a:p>
                      <a:pPr algn="l" fontAlgn="ctr"/>
                      <a:r>
                        <a:rPr lang="zh-CN" sz="1100" u="none" strike="noStrike" dirty="0">
                          <a:solidFill>
                            <a:srgbClr val="007CC8"/>
                          </a:solidFill>
                          <a:effectLst/>
                          <a:latin typeface="微软雅黑" pitchFamily="34" charset="-122"/>
                          <a:ea typeface="微软雅黑" pitchFamily="34" charset="-122"/>
                        </a:rPr>
                        <a:t>University of the Punjab</a:t>
                      </a:r>
                      <a:endParaRPr lang="zh-CN" sz="1100" b="0" i="0" u="none" strike="noStrike" dirty="0">
                        <a:solidFill>
                          <a:srgbClr val="007CC8"/>
                        </a:solidFill>
                        <a:effectLst/>
                        <a:latin typeface="微软雅黑" pitchFamily="34" charset="-122"/>
                        <a:ea typeface="微软雅黑" pitchFamily="34" charset="-122"/>
                      </a:endParaRPr>
                    </a:p>
                  </a:txBody>
                  <a:tcPr marL="9268" marR="9268" marT="9268"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72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1008185" y="1788489"/>
            <a:ext cx="7151077" cy="677108"/>
          </a:xfrm>
          <a:prstGeom prst="rect">
            <a:avLst/>
          </a:prstGeom>
        </p:spPr>
        <p:txBody>
          <a:bodyPr>
            <a:noAutofit/>
          </a:bodyPr>
          <a:lstStyle/>
          <a:p>
            <a:r>
              <a:rPr lang="en-US" altLang="zh-CN" sz="2200" b="1" dirty="0">
                <a:solidFill>
                  <a:srgbClr val="0070C0"/>
                </a:solidFill>
                <a:latin typeface="微软雅黑" pitchFamily="34" charset="-122"/>
                <a:ea typeface="微软雅黑" pitchFamily="34" charset="-122"/>
              </a:rPr>
              <a:t>CPEC Consortium of China-Pakistan Universities</a:t>
            </a:r>
            <a:endParaRPr kumimoji="1" lang="zh-CN" altLang="en-US" sz="2200" dirty="0">
              <a:solidFill>
                <a:srgbClr val="0070C0"/>
              </a:solidFill>
              <a:latin typeface="微软雅黑" pitchFamily="34" charset="-122"/>
              <a:ea typeface="微软雅黑" pitchFamily="34" charset="-122"/>
              <a:cs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97" y="2770395"/>
            <a:ext cx="2665140" cy="2692559"/>
          </a:xfrm>
          <a:prstGeom prst="rect">
            <a:avLst/>
          </a:prstGeom>
        </p:spPr>
      </p:pic>
      <p:pic>
        <p:nvPicPr>
          <p:cNvPr id="4" name="图片 3"/>
          <p:cNvPicPr>
            <a:picLocks noChangeAspect="1"/>
          </p:cNvPicPr>
          <p:nvPr/>
        </p:nvPicPr>
        <p:blipFill>
          <a:blip r:embed="rId5"/>
          <a:stretch>
            <a:fillRect/>
          </a:stretch>
        </p:blipFill>
        <p:spPr>
          <a:xfrm>
            <a:off x="3824379" y="3644503"/>
            <a:ext cx="1871727" cy="847261"/>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356" y="2770394"/>
            <a:ext cx="2253887" cy="286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77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121" y="4784765"/>
            <a:ext cx="2859317" cy="1906213"/>
          </a:xfrm>
          <a:prstGeom prst="rect">
            <a:avLst/>
          </a:prstGeom>
        </p:spPr>
      </p:pic>
      <p:sp>
        <p:nvSpPr>
          <p:cNvPr id="12" name="矩形 11"/>
          <p:cNvSpPr/>
          <p:nvPr/>
        </p:nvSpPr>
        <p:spPr>
          <a:xfrm>
            <a:off x="873457" y="1607497"/>
            <a:ext cx="7328847" cy="4877968"/>
          </a:xfrm>
          <a:prstGeom prst="rect">
            <a:avLst/>
          </a:prstGeom>
        </p:spPr>
        <p:txBody>
          <a:bodyPr>
            <a:noAutofit/>
          </a:bodyPr>
          <a:lstStyle/>
          <a:p>
            <a:pPr>
              <a:spcAft>
                <a:spcPts val="1200"/>
              </a:spcAft>
            </a:pPr>
            <a:r>
              <a:rPr kumimoji="1" lang="en-US" altLang="zh-CN" sz="24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Collaboration in Education under CPEC</a:t>
            </a:r>
            <a:endPar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In November 2017, the first meeting of the CPEC Consortium of Universities was hosted by </a:t>
            </a:r>
            <a:r>
              <a:rPr kumimoji="1" lang="en-US" altLang="zh-CN" sz="1400" dirty="0" err="1">
                <a:solidFill>
                  <a:srgbClr val="007CC8"/>
                </a:solidFill>
                <a:latin typeface="微软雅黑" panose="020B0503020204020204" pitchFamily="34" charset="-122"/>
                <a:ea typeface="微软雅黑" panose="020B0503020204020204" pitchFamily="34" charset="-122"/>
                <a:cs typeface="Arial" panose="020B0604020202020204" pitchFamily="34" charset="0"/>
              </a:rPr>
              <a:t>Fudan</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University in Shanghai with over 50 representatives from both countries attended the meeting and shared the ideas on development of collaborations in education under CPEC</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120" y="3154808"/>
            <a:ext cx="2859318" cy="1906213"/>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5470" y="4801855"/>
            <a:ext cx="2833685" cy="1889123"/>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5471" y="3205048"/>
            <a:ext cx="2833685" cy="1889123"/>
          </a:xfrm>
          <a:prstGeom prst="rect">
            <a:avLst/>
          </a:prstGeom>
        </p:spPr>
      </p:pic>
    </p:spTree>
    <p:extLst>
      <p:ext uri="{BB962C8B-B14F-4D97-AF65-F5344CB8AC3E}">
        <p14:creationId xmlns:p14="http://schemas.microsoft.com/office/powerpoint/2010/main" val="272469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436728" y="1607497"/>
            <a:ext cx="8487816" cy="4399407"/>
          </a:xfrm>
          <a:prstGeom prst="rect">
            <a:avLst/>
          </a:prstGeom>
        </p:spPr>
        <p:txBody>
          <a:bodyPr>
            <a:noAutofit/>
          </a:bodyPr>
          <a:lstStyle/>
          <a:p>
            <a:pPr>
              <a:spcAft>
                <a:spcPts val="1800"/>
              </a:spcAft>
            </a:pPr>
            <a:r>
              <a:rPr kumimoji="1" lang="en-US" altLang="zh-CN" sz="20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Traditional Collaboration Framework between Business Schools</a:t>
            </a:r>
          </a:p>
          <a:p>
            <a:pPr marL="342900" indent="-34290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Collaborative Degree Programs – normally at bachelor’s and master’s levels, including double degree programs and joint degree programs</a:t>
            </a:r>
          </a:p>
          <a:p>
            <a:pPr marL="342900" indent="-34290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Faculty Joint Research Projects – faculty members from both sides can jointly bid for research funds, publish papers together, organize academic seminars, etc.  and the collaborations are subject to common research interests by related faculty members</a:t>
            </a:r>
          </a:p>
          <a:p>
            <a:pPr marL="342900" indent="-34290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Student Exchanges – semester-long exchange studies at bachelor’s and master’s levels are the major part of student exchanges, others include jointly supervised PhD research, summer programs, short term study tours, etc.</a:t>
            </a:r>
          </a:p>
          <a:p>
            <a:pPr marL="342900" indent="-34290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Cross-disciplinary Collaborations – involving science, technology and engineering divisions  of universities to work on multi-disciplinary projects</a:t>
            </a:r>
          </a:p>
        </p:txBody>
      </p:sp>
    </p:spTree>
    <p:extLst>
      <p:ext uri="{BB962C8B-B14F-4D97-AF65-F5344CB8AC3E}">
        <p14:creationId xmlns:p14="http://schemas.microsoft.com/office/powerpoint/2010/main" val="268117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Untitled-1.jpg"/>
          <p:cNvPicPr>
            <a:picLocks noChangeAspect="1"/>
          </p:cNvPicPr>
          <p:nvPr/>
        </p:nvPicPr>
        <p:blipFill>
          <a:blip r:embed="rId3"/>
          <a:stretch>
            <a:fillRect/>
          </a:stretch>
        </p:blipFill>
        <p:spPr>
          <a:xfrm>
            <a:off x="0" y="12107"/>
            <a:ext cx="9144000" cy="6861170"/>
          </a:xfrm>
          <a:prstGeom prst="rect">
            <a:avLst/>
          </a:prstGeom>
        </p:spPr>
      </p:pic>
      <p:sp>
        <p:nvSpPr>
          <p:cNvPr id="12" name="矩形 11"/>
          <p:cNvSpPr/>
          <p:nvPr/>
        </p:nvSpPr>
        <p:spPr>
          <a:xfrm>
            <a:off x="873457" y="1607497"/>
            <a:ext cx="7886495" cy="4607036"/>
          </a:xfrm>
          <a:prstGeom prst="rect">
            <a:avLst/>
          </a:prstGeom>
        </p:spPr>
        <p:txBody>
          <a:bodyPr>
            <a:noAutofit/>
          </a:bodyPr>
          <a:lstStyle/>
          <a:p>
            <a:pPr>
              <a:spcAft>
                <a:spcPts val="1800"/>
              </a:spcAft>
            </a:pPr>
            <a:r>
              <a:rPr kumimoji="1" lang="en-US" altLang="zh-CN" sz="2000" b="1"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Current Challenges Chinese Institutions May Encounter</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Course issues – the number, content and difficulty of courses offered by hosting schools are primary factors affecting ongoing student exchanges, and we are already under great pressure to meet current demand</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Language issues – as the courses of most bachelor programs are primarily taught in Chinese, we tend to require certain level of Chinese language proficiency for incoming students</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Security considerations – students and particularly their families are fairly cautious of safety factor when considering going abroad, and security is always top concern for student mobility programs</a:t>
            </a:r>
          </a:p>
          <a:p>
            <a:pPr marL="285750" indent="-285750">
              <a:spcBef>
                <a:spcPts val="600"/>
              </a:spcBef>
              <a:spcAft>
                <a:spcPts val="1200"/>
              </a:spcAft>
              <a:buFont typeface="Wingdings" pitchFamily="2" charset="2"/>
              <a:buChar char="p"/>
            </a:pP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Finally, our students often lack even some basic knowledge of Pakistan, so they may </a:t>
            </a:r>
            <a:r>
              <a:rPr kumimoji="1" lang="en-US" altLang="zh-Hans"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hesitate</a:t>
            </a:r>
            <a:r>
              <a:rPr kumimoji="1" lang="zh-Hans" altLang="en-US"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 </a:t>
            </a:r>
            <a:r>
              <a:rPr kumimoji="1" lang="en-US" altLang="zh-CN" sz="1400" dirty="0">
                <a:solidFill>
                  <a:srgbClr val="007CC8"/>
                </a:solidFill>
                <a:latin typeface="微软雅黑" panose="020B0503020204020204" pitchFamily="34" charset="-122"/>
                <a:ea typeface="微软雅黑" panose="020B0503020204020204" pitchFamily="34" charset="-122"/>
                <a:cs typeface="Arial" panose="020B0604020202020204" pitchFamily="34" charset="0"/>
              </a:rPr>
              <a:t>to go to Pakistan at current stage</a:t>
            </a:r>
          </a:p>
        </p:txBody>
      </p:sp>
    </p:spTree>
    <p:extLst>
      <p:ext uri="{BB962C8B-B14F-4D97-AF65-F5344CB8AC3E}">
        <p14:creationId xmlns:p14="http://schemas.microsoft.com/office/powerpoint/2010/main" val="622187777"/>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1026</Words>
  <Application>Microsoft Macintosh PowerPoint</Application>
  <PresentationFormat>全屏显示(4:3)</PresentationFormat>
  <Paragraphs>92</Paragraphs>
  <Slides>12</Slides>
  <Notes>11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Leslie</dc:creator>
  <cp:lastModifiedBy>Zhiwen Yin</cp:lastModifiedBy>
  <cp:revision>69</cp:revision>
  <dcterms:created xsi:type="dcterms:W3CDTF">2014-04-22T09:30:12Z</dcterms:created>
  <dcterms:modified xsi:type="dcterms:W3CDTF">2018-02-04T20:45:21Z</dcterms:modified>
</cp:coreProperties>
</file>